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Dosis"/>
      <p:regular r:id="rId15"/>
      <p:bold r:id="rId16"/>
    </p:embeddedFont>
    <p:embeddedFont>
      <p:font typeface="Dosis ExtraBold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Dosis-regular.fntdata"/><Relationship Id="rId14" Type="http://schemas.openxmlformats.org/officeDocument/2006/relationships/slide" Target="slides/slide9.xml"/><Relationship Id="rId17" Type="http://schemas.openxmlformats.org/officeDocument/2006/relationships/font" Target="fonts/DosisExtraBold-bold.fntdata"/><Relationship Id="rId16" Type="http://schemas.openxmlformats.org/officeDocument/2006/relationships/font" Target="fonts/Dosi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7bb16d07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17bb16d076_0_6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7bb16d07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17bb16d076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518936b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518936b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01bc154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01bc154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01bc1546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01bc1546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518936b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518936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7bb16d07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17bb16d076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02a2a24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02a2a24e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7bb16d07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17bb16d076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25" y="0"/>
            <a:ext cx="9151525" cy="5147733"/>
          </a:xfrm>
          <a:custGeom>
            <a:rect b="b" l="l" r="r" t="t"/>
            <a:pathLst>
              <a:path extrusionOk="0" h="2709333" w="4816592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gradFill>
            <a:gsLst>
              <a:gs pos="0">
                <a:srgbClr val="5C24CC">
                  <a:alpha val="60000"/>
                </a:srgbClr>
              </a:gs>
              <a:gs pos="50000">
                <a:srgbClr val="8C52FF">
                  <a:alpha val="60000"/>
                </a:srgbClr>
              </a:gs>
              <a:gs pos="100000">
                <a:srgbClr val="EDCDFF">
                  <a:alpha val="6000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56" name="Google Shape;56;p13"/>
          <p:cNvSpPr txBox="1"/>
          <p:nvPr/>
        </p:nvSpPr>
        <p:spPr>
          <a:xfrm>
            <a:off x="514350" y="3884158"/>
            <a:ext cx="5802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Presentation</a:t>
            </a:r>
            <a:endParaRPr sz="700"/>
          </a:p>
        </p:txBody>
      </p:sp>
      <p:sp>
        <p:nvSpPr>
          <p:cNvPr id="57" name="Google Shape;57;p13"/>
          <p:cNvSpPr txBox="1"/>
          <p:nvPr/>
        </p:nvSpPr>
        <p:spPr>
          <a:xfrm>
            <a:off x="514350" y="2576513"/>
            <a:ext cx="5217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TutorsHub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DF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-3762" y="-2113"/>
            <a:ext cx="9151525" cy="5147733"/>
          </a:xfrm>
          <a:custGeom>
            <a:rect b="b" l="l" r="r" t="t"/>
            <a:pathLst>
              <a:path extrusionOk="0" h="2709333" w="4816592">
                <a:moveTo>
                  <a:pt x="0" y="0"/>
                </a:moveTo>
                <a:lnTo>
                  <a:pt x="4816592" y="0"/>
                </a:lnTo>
                <a:lnTo>
                  <a:pt x="4816592" y="2709333"/>
                </a:lnTo>
                <a:lnTo>
                  <a:pt x="0" y="2709333"/>
                </a:lnTo>
                <a:close/>
              </a:path>
            </a:pathLst>
          </a:custGeom>
          <a:gradFill>
            <a:gsLst>
              <a:gs pos="0">
                <a:srgbClr val="5C24CC">
                  <a:alpha val="60000"/>
                </a:srgbClr>
              </a:gs>
              <a:gs pos="50000">
                <a:srgbClr val="8C52FF">
                  <a:alpha val="60000"/>
                </a:srgbClr>
              </a:gs>
              <a:gs pos="100000">
                <a:srgbClr val="EDCDFF">
                  <a:alpha val="60000"/>
                </a:srgbClr>
              </a:gs>
            </a:gsLst>
            <a:lin ang="2700006" scaled="0"/>
          </a:gradFill>
          <a:ln>
            <a:noFill/>
          </a:ln>
        </p:spPr>
      </p:sp>
      <p:sp>
        <p:nvSpPr>
          <p:cNvPr id="66" name="Google Shape;66;p14"/>
          <p:cNvSpPr txBox="1"/>
          <p:nvPr/>
        </p:nvSpPr>
        <p:spPr>
          <a:xfrm>
            <a:off x="1900050" y="873268"/>
            <a:ext cx="534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Vision Statement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218750" y="1785528"/>
            <a:ext cx="4828500" cy="25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TutorsHub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Student powered tutor-tutee app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Peer-to-peer collaboration proven to be a success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lnSpc>
                <a:spcPct val="135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Dosis"/>
              <a:buChar char="●"/>
            </a:pPr>
            <a:r>
              <a:rPr b="1" lang="en" sz="2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Effective help through hardships of college</a:t>
            </a:r>
            <a:endParaRPr b="1" sz="2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14350" y="1673675"/>
            <a:ext cx="7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4000" u="none" cap="none" strike="noStrike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01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844900" y="2056050"/>
            <a:ext cx="345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DEMO</a:t>
            </a:r>
            <a:endParaRPr sz="67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2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810450" y="1840600"/>
            <a:ext cx="231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C1A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237925" y="575825"/>
            <a:ext cx="35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UML Diagram</a:t>
            </a:r>
            <a:endParaRPr sz="3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4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810450" y="1840600"/>
            <a:ext cx="231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C1A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0" y="278750"/>
            <a:ext cx="7950601" cy="56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37925" y="575825"/>
            <a:ext cx="35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Deployment Diagram</a:t>
            </a:r>
            <a:endParaRPr sz="3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4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810450" y="1840600"/>
            <a:ext cx="231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E1C1A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13" y="1037525"/>
            <a:ext cx="6498377" cy="45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330925" y="502600"/>
            <a:ext cx="424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Current Database Schema</a:t>
            </a:r>
            <a:endParaRPr sz="30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5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387" y="737900"/>
            <a:ext cx="6339223" cy="44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5FAA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2907249" y="3357641"/>
            <a:ext cx="3329554" cy="3329554"/>
            <a:chOff x="0" y="0"/>
            <a:chExt cx="812800" cy="812800"/>
          </a:xfrm>
        </p:grpSpPr>
        <p:sp>
          <p:nvSpPr>
            <p:cNvPr id="109" name="Google Shape;109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9"/>
          <p:cNvGrpSpPr/>
          <p:nvPr/>
        </p:nvGrpSpPr>
        <p:grpSpPr>
          <a:xfrm>
            <a:off x="2172529" y="2744029"/>
            <a:ext cx="4798934" cy="4798934"/>
            <a:chOff x="0" y="0"/>
            <a:chExt cx="812800" cy="812800"/>
          </a:xfrm>
        </p:grpSpPr>
        <p:sp>
          <p:nvSpPr>
            <p:cNvPr id="112" name="Google Shape;112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80975">
              <a:solidFill>
                <a:srgbClr val="8C52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9"/>
          <p:cNvGrpSpPr/>
          <p:nvPr/>
        </p:nvGrpSpPr>
        <p:grpSpPr>
          <a:xfrm>
            <a:off x="1752216" y="3788524"/>
            <a:ext cx="840598" cy="840598"/>
            <a:chOff x="0" y="0"/>
            <a:chExt cx="812800" cy="812800"/>
          </a:xfrm>
        </p:grpSpPr>
        <p:sp>
          <p:nvSpPr>
            <p:cNvPr id="115" name="Google Shape;115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9"/>
          <p:cNvSpPr txBox="1"/>
          <p:nvPr/>
        </p:nvSpPr>
        <p:spPr>
          <a:xfrm>
            <a:off x="3234551" y="4152075"/>
            <a:ext cx="26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Assessment</a:t>
            </a:r>
            <a:endParaRPr sz="4000">
              <a:solidFill>
                <a:srgbClr val="FFFFFF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1931026" y="3993240"/>
            <a:ext cx="483007" cy="431193"/>
          </a:xfrm>
          <a:custGeom>
            <a:rect b="b" l="l" r="r" t="t"/>
            <a:pathLst>
              <a:path extrusionOk="0" h="862387" w="966014">
                <a:moveTo>
                  <a:pt x="0" y="0"/>
                </a:moveTo>
                <a:lnTo>
                  <a:pt x="966014" y="0"/>
                </a:lnTo>
                <a:lnTo>
                  <a:pt x="966014" y="862387"/>
                </a:lnTo>
                <a:lnTo>
                  <a:pt x="0" y="862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9" name="Google Shape;119;p19"/>
          <p:cNvGrpSpPr/>
          <p:nvPr/>
        </p:nvGrpSpPr>
        <p:grpSpPr>
          <a:xfrm>
            <a:off x="3125089" y="2688637"/>
            <a:ext cx="840598" cy="840598"/>
            <a:chOff x="0" y="0"/>
            <a:chExt cx="812800" cy="812800"/>
          </a:xfrm>
        </p:grpSpPr>
        <p:sp>
          <p:nvSpPr>
            <p:cNvPr id="120" name="Google Shape;120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6551077" y="3788524"/>
            <a:ext cx="840598" cy="840598"/>
            <a:chOff x="0" y="0"/>
            <a:chExt cx="812800" cy="812800"/>
          </a:xfrm>
        </p:grpSpPr>
        <p:sp>
          <p:nvSpPr>
            <p:cNvPr id="123" name="Google Shape;123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5" name="Google Shape;125;p19"/>
          <p:cNvCxnSpPr/>
          <p:nvPr/>
        </p:nvCxnSpPr>
        <p:spPr>
          <a:xfrm>
            <a:off x="1307898" y="4199312"/>
            <a:ext cx="4443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9"/>
          <p:cNvCxnSpPr/>
          <p:nvPr/>
        </p:nvCxnSpPr>
        <p:spPr>
          <a:xfrm rot="10800000">
            <a:off x="1295350" y="2513725"/>
            <a:ext cx="13200" cy="17367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480202" y="2513712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9"/>
          <p:cNvCxnSpPr/>
          <p:nvPr/>
        </p:nvCxnSpPr>
        <p:spPr>
          <a:xfrm>
            <a:off x="2838679" y="2065774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6887769" y="2460299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510784" y="1833627"/>
            <a:ext cx="1627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5825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E1C1A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88059" y="992575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Strengths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2780717" y="1116177"/>
            <a:ext cx="16278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Not regulated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Not enough tutors to cover every class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Api has a limit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780717" y="764137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Weaknesses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 rot="10800000">
            <a:off x="3538264" y="2076937"/>
            <a:ext cx="0" cy="6429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9"/>
          <p:cNvSpPr txBox="1"/>
          <p:nvPr/>
        </p:nvSpPr>
        <p:spPr>
          <a:xfrm>
            <a:off x="6903077" y="1503337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Social Implications</a:t>
            </a:r>
            <a:endParaRPr b="1"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391702" y="4215122"/>
            <a:ext cx="3642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9"/>
          <p:cNvCxnSpPr/>
          <p:nvPr/>
        </p:nvCxnSpPr>
        <p:spPr>
          <a:xfrm flipH="1" rot="10800000">
            <a:off x="7741525" y="2473975"/>
            <a:ext cx="14100" cy="18051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 flipH="1" rot="10800000">
            <a:off x="3303884" y="2948207"/>
            <a:ext cx="483007" cy="431194"/>
          </a:xfrm>
          <a:custGeom>
            <a:rect b="b" l="l" r="r" t="t"/>
            <a:pathLst>
              <a:path extrusionOk="0" h="862387" w="966014">
                <a:moveTo>
                  <a:pt x="0" y="0"/>
                </a:moveTo>
                <a:lnTo>
                  <a:pt x="966014" y="0"/>
                </a:lnTo>
                <a:lnTo>
                  <a:pt x="966014" y="862387"/>
                </a:lnTo>
                <a:lnTo>
                  <a:pt x="0" y="862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0" name="Google Shape;140;p19"/>
          <p:cNvGrpSpPr/>
          <p:nvPr/>
        </p:nvGrpSpPr>
        <p:grpSpPr>
          <a:xfrm>
            <a:off x="5015851" y="2513712"/>
            <a:ext cx="840598" cy="840598"/>
            <a:chOff x="0" y="0"/>
            <a:chExt cx="812800" cy="812800"/>
          </a:xfrm>
        </p:grpSpPr>
        <p:sp>
          <p:nvSpPr>
            <p:cNvPr id="141" name="Google Shape;141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19"/>
          <p:cNvCxnSpPr/>
          <p:nvPr/>
        </p:nvCxnSpPr>
        <p:spPr>
          <a:xfrm rot="10800000">
            <a:off x="5483964" y="1939687"/>
            <a:ext cx="0" cy="64290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4725229" y="1939674"/>
            <a:ext cx="1658400" cy="0"/>
          </a:xfrm>
          <a:prstGeom prst="straightConnector1">
            <a:avLst/>
          </a:prstGeom>
          <a:noFill/>
          <a:ln cap="flat" cmpd="sng" w="95250">
            <a:solidFill>
              <a:srgbClr val="8C5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19"/>
          <p:cNvSpPr txBox="1"/>
          <p:nvPr/>
        </p:nvSpPr>
        <p:spPr>
          <a:xfrm>
            <a:off x="4923267" y="683387"/>
            <a:ext cx="162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Future Prospects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95475" y="1326318"/>
            <a:ext cx="16584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Matches students with peer tutors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Easy to use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Chat feature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4696250" y="1010413"/>
            <a:ext cx="19191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More robust and consistent  tutor evaluation system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Adding a more diverse class selection in the future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6814525" y="1757975"/>
            <a:ext cx="169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Access to Education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Connectivity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"/>
              <a:buChar char="●"/>
            </a:pPr>
            <a:r>
              <a:rPr lang="en" sz="11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Favorite Contest</a:t>
            </a:r>
            <a:endParaRPr sz="11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697813" y="3962988"/>
            <a:ext cx="547122" cy="504287"/>
          </a:xfrm>
          <a:custGeom>
            <a:rect b="b" l="l" r="r" t="t"/>
            <a:pathLst>
              <a:path extrusionOk="0" h="778821" w="778821">
                <a:moveTo>
                  <a:pt x="0" y="0"/>
                </a:moveTo>
                <a:lnTo>
                  <a:pt x="778821" y="0"/>
                </a:lnTo>
                <a:lnTo>
                  <a:pt x="778821" y="778822"/>
                </a:lnTo>
                <a:lnTo>
                  <a:pt x="0" y="778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9"/>
          <p:cNvSpPr/>
          <p:nvPr/>
        </p:nvSpPr>
        <p:spPr>
          <a:xfrm>
            <a:off x="5103863" y="2644987"/>
            <a:ext cx="547169" cy="578047"/>
          </a:xfrm>
          <a:custGeom>
            <a:rect b="b" l="l" r="r" t="t"/>
            <a:pathLst>
              <a:path extrusionOk="0" h="653160" w="564092">
                <a:moveTo>
                  <a:pt x="0" y="0"/>
                </a:moveTo>
                <a:lnTo>
                  <a:pt x="564092" y="0"/>
                </a:lnTo>
                <a:lnTo>
                  <a:pt x="564092" y="653160"/>
                </a:lnTo>
                <a:lnTo>
                  <a:pt x="0" y="653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19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6</a:t>
            </a:r>
            <a:endParaRPr sz="3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DF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57" name="Google Shape;157;p20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5C24CC">
                    <a:alpha val="60000"/>
                  </a:srgbClr>
                </a:gs>
                <a:gs pos="50000">
                  <a:srgbClr val="8C52FF">
                    <a:alpha val="60000"/>
                  </a:srgbClr>
                </a:gs>
                <a:gs pos="100000">
                  <a:srgbClr val="EDCDFF">
                    <a:alpha val="60000"/>
                  </a:srgbClr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58" name="Google Shape;158;p20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20"/>
          <p:cNvSpPr txBox="1"/>
          <p:nvPr/>
        </p:nvSpPr>
        <p:spPr>
          <a:xfrm>
            <a:off x="3139500" y="2019800"/>
            <a:ext cx="28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Conclusion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7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DF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1"/>
          <p:cNvGrpSpPr/>
          <p:nvPr/>
        </p:nvGrpSpPr>
        <p:grpSpPr>
          <a:xfrm>
            <a:off x="0" y="-72333"/>
            <a:ext cx="9144300" cy="5216002"/>
            <a:chOff x="0" y="-38100"/>
            <a:chExt cx="4816592" cy="2747433"/>
          </a:xfrm>
        </p:grpSpPr>
        <p:sp>
          <p:nvSpPr>
            <p:cNvPr id="167" name="Google Shape;167;p2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5C24CC">
                    <a:alpha val="60000"/>
                  </a:srgbClr>
                </a:gs>
                <a:gs pos="50000">
                  <a:srgbClr val="8C52FF">
                    <a:alpha val="60000"/>
                  </a:srgbClr>
                </a:gs>
                <a:gs pos="100000">
                  <a:srgbClr val="EDCDFF">
                    <a:alpha val="60000"/>
                  </a:srgbClr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168" name="Google Shape;168;p2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21"/>
          <p:cNvSpPr txBox="1"/>
          <p:nvPr/>
        </p:nvSpPr>
        <p:spPr>
          <a:xfrm>
            <a:off x="3874650" y="2263950"/>
            <a:ext cx="139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Q &amp; A</a:t>
            </a:r>
            <a:endParaRPr sz="7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 rot="600564">
            <a:off x="1219698" y="465313"/>
            <a:ext cx="1394627" cy="4140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900">
                <a:solidFill>
                  <a:srgbClr val="FFFFFF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?</a:t>
            </a:r>
            <a:endParaRPr sz="23600"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 rot="-899960">
            <a:off x="5777897" y="373070"/>
            <a:ext cx="2999910" cy="43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9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?</a:t>
            </a:r>
            <a:endParaRPr sz="23600">
              <a:solidFill>
                <a:schemeClr val="dk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024" y="278749"/>
            <a:ext cx="1146200" cy="8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30925" y="273038"/>
            <a:ext cx="70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0</a:t>
            </a:r>
            <a:r>
              <a:rPr lang="en" sz="1800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8</a:t>
            </a:r>
            <a:endParaRPr sz="1800">
              <a:solidFill>
                <a:schemeClr val="lt1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